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5" r:id="rId1"/>
  </p:sldMasterIdLst>
  <p:notesMasterIdLst>
    <p:notesMasterId r:id="rId16"/>
  </p:notesMasterIdLst>
  <p:sldIdLst>
    <p:sldId id="256" r:id="rId2"/>
    <p:sldId id="262" r:id="rId3"/>
    <p:sldId id="263" r:id="rId4"/>
    <p:sldId id="281" r:id="rId5"/>
    <p:sldId id="267" r:id="rId6"/>
    <p:sldId id="268" r:id="rId7"/>
    <p:sldId id="272" r:id="rId8"/>
    <p:sldId id="273" r:id="rId9"/>
    <p:sldId id="274" r:id="rId10"/>
    <p:sldId id="275" r:id="rId11"/>
    <p:sldId id="277" r:id="rId12"/>
    <p:sldId id="278" r:id="rId13"/>
    <p:sldId id="282" r:id="rId14"/>
    <p:sldId id="279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81" d="100"/>
          <a:sy n="81" d="100"/>
        </p:scale>
        <p:origin x="941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55F3939-55D9-4B15-B2AF-DDCAE55F60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1399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2084388" y="-395288"/>
            <a:ext cx="4978400" cy="5749926"/>
            <a:chOff x="1313" y="-249"/>
            <a:chExt cx="3136" cy="3622"/>
          </a:xfrm>
        </p:grpSpPr>
        <p:sp>
          <p:nvSpPr>
            <p:cNvPr id="5" name="Arc 1027"/>
            <p:cNvSpPr>
              <a:spLocks/>
            </p:cNvSpPr>
            <p:nvPr/>
          </p:nvSpPr>
          <p:spPr bwMode="ltGray">
            <a:xfrm rot="18900000">
              <a:off x="1313" y="-249"/>
              <a:ext cx="3136" cy="3135"/>
            </a:xfrm>
            <a:custGeom>
              <a:avLst/>
              <a:gdLst>
                <a:gd name="G0" fmla="+- 7 0 0"/>
                <a:gd name="G1" fmla="+- 21600 0 0"/>
                <a:gd name="G2" fmla="+- 21600 0 0"/>
                <a:gd name="T0" fmla="*/ 0 w 21607"/>
                <a:gd name="T1" fmla="*/ 0 h 21600"/>
                <a:gd name="T2" fmla="*/ 21607 w 21607"/>
                <a:gd name="T3" fmla="*/ 21593 h 21600"/>
                <a:gd name="T4" fmla="*/ 7 w 2160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7" h="21600" fill="none" extrusionOk="0">
                  <a:moveTo>
                    <a:pt x="0" y="0"/>
                  </a:moveTo>
                  <a:cubicBezTo>
                    <a:pt x="2" y="0"/>
                    <a:pt x="4" y="-1"/>
                    <a:pt x="7" y="0"/>
                  </a:cubicBezTo>
                  <a:cubicBezTo>
                    <a:pt x="11933" y="0"/>
                    <a:pt x="21603" y="9666"/>
                    <a:pt x="21606" y="21593"/>
                  </a:cubicBezTo>
                </a:path>
                <a:path w="21607" h="21600" stroke="0" extrusionOk="0">
                  <a:moveTo>
                    <a:pt x="0" y="0"/>
                  </a:moveTo>
                  <a:cubicBezTo>
                    <a:pt x="2" y="0"/>
                    <a:pt x="4" y="-1"/>
                    <a:pt x="7" y="0"/>
                  </a:cubicBezTo>
                  <a:cubicBezTo>
                    <a:pt x="11933" y="0"/>
                    <a:pt x="21603" y="9666"/>
                    <a:pt x="21606" y="21593"/>
                  </a:cubicBezTo>
                  <a:lnTo>
                    <a:pt x="7" y="21600"/>
                  </a:ln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Arc 1028"/>
            <p:cNvSpPr>
              <a:spLocks/>
            </p:cNvSpPr>
            <p:nvPr/>
          </p:nvSpPr>
          <p:spPr bwMode="ltGray">
            <a:xfrm rot="18900000">
              <a:off x="1349" y="-162"/>
              <a:ext cx="3037" cy="3056"/>
            </a:xfrm>
            <a:custGeom>
              <a:avLst/>
              <a:gdLst>
                <a:gd name="G0" fmla="+- 0 0 0"/>
                <a:gd name="G1" fmla="+- 21053 0 0"/>
                <a:gd name="G2" fmla="+- 21600 0 0"/>
                <a:gd name="T0" fmla="*/ 4831 w 20922"/>
                <a:gd name="T1" fmla="*/ 0 h 21053"/>
                <a:gd name="T2" fmla="*/ 20922 w 20922"/>
                <a:gd name="T3" fmla="*/ 15685 h 21053"/>
                <a:gd name="T4" fmla="*/ 0 w 20922"/>
                <a:gd name="T5" fmla="*/ 21053 h 2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22" h="21053" fill="none" extrusionOk="0">
                  <a:moveTo>
                    <a:pt x="4830" y="0"/>
                  </a:moveTo>
                  <a:cubicBezTo>
                    <a:pt x="12706" y="1807"/>
                    <a:pt x="18914" y="7858"/>
                    <a:pt x="20922" y="15684"/>
                  </a:cubicBezTo>
                </a:path>
                <a:path w="20922" h="21053" stroke="0" extrusionOk="0">
                  <a:moveTo>
                    <a:pt x="4830" y="0"/>
                  </a:moveTo>
                  <a:cubicBezTo>
                    <a:pt x="12706" y="1807"/>
                    <a:pt x="18914" y="7858"/>
                    <a:pt x="20922" y="15684"/>
                  </a:cubicBezTo>
                  <a:lnTo>
                    <a:pt x="0" y="21053"/>
                  </a:lnTo>
                  <a:close/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Arc 1029"/>
            <p:cNvSpPr>
              <a:spLocks/>
            </p:cNvSpPr>
            <p:nvPr/>
          </p:nvSpPr>
          <p:spPr bwMode="ltGray">
            <a:xfrm rot="18900000">
              <a:off x="1474" y="162"/>
              <a:ext cx="2752" cy="2792"/>
            </a:xfrm>
            <a:custGeom>
              <a:avLst/>
              <a:gdLst>
                <a:gd name="G0" fmla="+- 0 0 0"/>
                <a:gd name="G1" fmla="+- 19239 0 0"/>
                <a:gd name="G2" fmla="+- 21600 0 0"/>
                <a:gd name="T0" fmla="*/ 9819 w 18966"/>
                <a:gd name="T1" fmla="*/ 0 h 19239"/>
                <a:gd name="T2" fmla="*/ 18966 w 18966"/>
                <a:gd name="T3" fmla="*/ 8902 h 19239"/>
                <a:gd name="T4" fmla="*/ 0 w 18966"/>
                <a:gd name="T5" fmla="*/ 19239 h 19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66" h="19239" fill="none" extrusionOk="0">
                  <a:moveTo>
                    <a:pt x="9819" y="-1"/>
                  </a:moveTo>
                  <a:cubicBezTo>
                    <a:pt x="13695" y="1978"/>
                    <a:pt x="16883" y="5080"/>
                    <a:pt x="18965" y="8902"/>
                  </a:cubicBezTo>
                </a:path>
                <a:path w="18966" h="19239" stroke="0" extrusionOk="0">
                  <a:moveTo>
                    <a:pt x="9819" y="-1"/>
                  </a:moveTo>
                  <a:cubicBezTo>
                    <a:pt x="13695" y="1978"/>
                    <a:pt x="16883" y="5080"/>
                    <a:pt x="18965" y="8902"/>
                  </a:cubicBezTo>
                  <a:lnTo>
                    <a:pt x="0" y="19239"/>
                  </a:lnTo>
                  <a:close/>
                </a:path>
              </a:pathLst>
            </a:custGeom>
            <a:solidFill>
              <a:schemeClr val="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Arc 1030"/>
            <p:cNvSpPr>
              <a:spLocks/>
            </p:cNvSpPr>
            <p:nvPr/>
          </p:nvSpPr>
          <p:spPr bwMode="ltGray">
            <a:xfrm rot="18900000">
              <a:off x="1678" y="510"/>
              <a:ext cx="2432" cy="2498"/>
            </a:xfrm>
            <a:custGeom>
              <a:avLst/>
              <a:gdLst>
                <a:gd name="G0" fmla="+- 0 0 0"/>
                <a:gd name="G1" fmla="+- 17212 0 0"/>
                <a:gd name="G2" fmla="+- 21600 0 0"/>
                <a:gd name="T0" fmla="*/ 13050 w 16754"/>
                <a:gd name="T1" fmla="*/ 0 h 17212"/>
                <a:gd name="T2" fmla="*/ 16754 w 16754"/>
                <a:gd name="T3" fmla="*/ 3579 h 17212"/>
                <a:gd name="T4" fmla="*/ 0 w 16754"/>
                <a:gd name="T5" fmla="*/ 17212 h 17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754" h="17212" fill="none" extrusionOk="0">
                  <a:moveTo>
                    <a:pt x="13050" y="-1"/>
                  </a:moveTo>
                  <a:cubicBezTo>
                    <a:pt x="14423" y="1040"/>
                    <a:pt x="15666" y="2242"/>
                    <a:pt x="16754" y="3578"/>
                  </a:cubicBezTo>
                </a:path>
                <a:path w="16754" h="17212" stroke="0" extrusionOk="0">
                  <a:moveTo>
                    <a:pt x="13050" y="-1"/>
                  </a:moveTo>
                  <a:cubicBezTo>
                    <a:pt x="14423" y="1040"/>
                    <a:pt x="15666" y="2242"/>
                    <a:pt x="16754" y="3578"/>
                  </a:cubicBezTo>
                  <a:lnTo>
                    <a:pt x="0" y="17212"/>
                  </a:lnTo>
                  <a:close/>
                </a:path>
              </a:pathLst>
            </a:custGeom>
            <a:solidFill>
              <a:schemeClr val="accent2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Arc 1031"/>
            <p:cNvSpPr>
              <a:spLocks/>
            </p:cNvSpPr>
            <p:nvPr/>
          </p:nvSpPr>
          <p:spPr bwMode="ltGray">
            <a:xfrm rot="18900000">
              <a:off x="1446" y="57"/>
              <a:ext cx="2900" cy="29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Arc 1032"/>
            <p:cNvSpPr>
              <a:spLocks/>
            </p:cNvSpPr>
            <p:nvPr/>
          </p:nvSpPr>
          <p:spPr bwMode="ltGray">
            <a:xfrm rot="18900000">
              <a:off x="1478" y="137"/>
              <a:ext cx="2809" cy="2826"/>
            </a:xfrm>
            <a:custGeom>
              <a:avLst/>
              <a:gdLst>
                <a:gd name="G0" fmla="+- 0 0 0"/>
                <a:gd name="G1" fmla="+- 21052 0 0"/>
                <a:gd name="G2" fmla="+- 21600 0 0"/>
                <a:gd name="T0" fmla="*/ 4833 w 20924"/>
                <a:gd name="T1" fmla="*/ 0 h 21052"/>
                <a:gd name="T2" fmla="*/ 20924 w 20924"/>
                <a:gd name="T3" fmla="*/ 15689 h 21052"/>
                <a:gd name="T4" fmla="*/ 0 w 20924"/>
                <a:gd name="T5" fmla="*/ 21052 h 2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24" h="21052" fill="none" extrusionOk="0">
                  <a:moveTo>
                    <a:pt x="4833" y="-1"/>
                  </a:moveTo>
                  <a:cubicBezTo>
                    <a:pt x="12709" y="1807"/>
                    <a:pt x="18917" y="7861"/>
                    <a:pt x="20923" y="15689"/>
                  </a:cubicBezTo>
                </a:path>
                <a:path w="20924" h="21052" stroke="0" extrusionOk="0">
                  <a:moveTo>
                    <a:pt x="4833" y="-1"/>
                  </a:moveTo>
                  <a:cubicBezTo>
                    <a:pt x="12709" y="1807"/>
                    <a:pt x="18917" y="7861"/>
                    <a:pt x="20923" y="15689"/>
                  </a:cubicBezTo>
                  <a:lnTo>
                    <a:pt x="0" y="21052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Arc 1033"/>
            <p:cNvSpPr>
              <a:spLocks/>
            </p:cNvSpPr>
            <p:nvPr/>
          </p:nvSpPr>
          <p:spPr bwMode="ltGray">
            <a:xfrm rot="18900000">
              <a:off x="1608" y="427"/>
              <a:ext cx="2547" cy="2583"/>
            </a:xfrm>
            <a:custGeom>
              <a:avLst/>
              <a:gdLst>
                <a:gd name="G0" fmla="+- 0 0 0"/>
                <a:gd name="G1" fmla="+- 19237 0 0"/>
                <a:gd name="G2" fmla="+- 21600 0 0"/>
                <a:gd name="T0" fmla="*/ 9823 w 18970"/>
                <a:gd name="T1" fmla="*/ 0 h 19237"/>
                <a:gd name="T2" fmla="*/ 18970 w 18970"/>
                <a:gd name="T3" fmla="*/ 8907 h 19237"/>
                <a:gd name="T4" fmla="*/ 0 w 18970"/>
                <a:gd name="T5" fmla="*/ 19237 h 19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70" h="19237" fill="none" extrusionOk="0">
                  <a:moveTo>
                    <a:pt x="9823" y="-1"/>
                  </a:moveTo>
                  <a:cubicBezTo>
                    <a:pt x="13699" y="1979"/>
                    <a:pt x="16888" y="5084"/>
                    <a:pt x="18969" y="8907"/>
                  </a:cubicBezTo>
                </a:path>
                <a:path w="18970" h="19237" stroke="0" extrusionOk="0">
                  <a:moveTo>
                    <a:pt x="9823" y="-1"/>
                  </a:moveTo>
                  <a:cubicBezTo>
                    <a:pt x="13699" y="1979"/>
                    <a:pt x="16888" y="5084"/>
                    <a:pt x="18969" y="8907"/>
                  </a:cubicBezTo>
                  <a:lnTo>
                    <a:pt x="0" y="19237"/>
                  </a:lnTo>
                  <a:close/>
                </a:path>
              </a:pathLst>
            </a:cu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5400000" scaled="1"/>
            </a:gra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Arc 1034"/>
            <p:cNvSpPr>
              <a:spLocks/>
            </p:cNvSpPr>
            <p:nvPr/>
          </p:nvSpPr>
          <p:spPr bwMode="ltGray">
            <a:xfrm rot="18900000">
              <a:off x="1783" y="749"/>
              <a:ext cx="2249" cy="2311"/>
            </a:xfrm>
            <a:custGeom>
              <a:avLst/>
              <a:gdLst>
                <a:gd name="G0" fmla="+- 0 0 0"/>
                <a:gd name="G1" fmla="+- 17213 0 0"/>
                <a:gd name="G2" fmla="+- 21600 0 0"/>
                <a:gd name="T0" fmla="*/ 13049 w 16754"/>
                <a:gd name="T1" fmla="*/ 0 h 17213"/>
                <a:gd name="T2" fmla="*/ 16754 w 16754"/>
                <a:gd name="T3" fmla="*/ 3580 h 17213"/>
                <a:gd name="T4" fmla="*/ 0 w 16754"/>
                <a:gd name="T5" fmla="*/ 17213 h 17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754" h="17213" fill="none" extrusionOk="0">
                  <a:moveTo>
                    <a:pt x="13048" y="0"/>
                  </a:moveTo>
                  <a:cubicBezTo>
                    <a:pt x="14422" y="1041"/>
                    <a:pt x="15666" y="2243"/>
                    <a:pt x="16754" y="3579"/>
                  </a:cubicBezTo>
                </a:path>
                <a:path w="16754" h="17213" stroke="0" extrusionOk="0">
                  <a:moveTo>
                    <a:pt x="13048" y="0"/>
                  </a:moveTo>
                  <a:cubicBezTo>
                    <a:pt x="14422" y="1041"/>
                    <a:pt x="15666" y="2243"/>
                    <a:pt x="16754" y="3579"/>
                  </a:cubicBezTo>
                  <a:lnTo>
                    <a:pt x="0" y="1721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Arc 1035"/>
            <p:cNvSpPr>
              <a:spLocks/>
            </p:cNvSpPr>
            <p:nvPr/>
          </p:nvSpPr>
          <p:spPr bwMode="ltGray">
            <a:xfrm rot="18900000">
              <a:off x="2239" y="2089"/>
              <a:ext cx="1284" cy="128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5068" name="Rectangle 103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3770313"/>
            <a:ext cx="7772400" cy="114300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5069" name="Rectangle 103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906963"/>
            <a:ext cx="6400800" cy="1752600"/>
          </a:xfrm>
        </p:spPr>
        <p:txBody>
          <a:bodyPr anchor="b"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038"/>
          <p:cNvSpPr>
            <a:spLocks noGrp="1" noChangeArrowheads="1"/>
          </p:cNvSpPr>
          <p:nvPr>
            <p:ph type="dt" sz="quarter" idx="10"/>
          </p:nvPr>
        </p:nvSpPr>
        <p:spPr>
          <a:xfrm>
            <a:off x="498475" y="9525"/>
            <a:ext cx="1905000" cy="457200"/>
          </a:xfrm>
        </p:spPr>
        <p:txBody>
          <a:bodyPr/>
          <a:lstStyle>
            <a:lvl1pPr>
              <a:defRPr smtClean="0"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03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9525"/>
            <a:ext cx="2895600" cy="457200"/>
          </a:xfrm>
        </p:spPr>
        <p:txBody>
          <a:bodyPr/>
          <a:lstStyle>
            <a:lvl1pPr>
              <a:defRPr smtClean="0"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04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27825" y="9525"/>
            <a:ext cx="1905000" cy="457200"/>
          </a:xfrm>
        </p:spPr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fld id="{2ACC1078-6E28-4BA6-A74C-AA8EF22408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3548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6D78B1-78B8-4BAE-A8AF-03F2106975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448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BCE325-4700-4A3D-8162-9E250DF2BB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94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2538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4938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C3317-FD42-4EC7-9B24-ACC08C4C75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50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C92D6A-F85A-4C3E-B12C-17CD3FCE47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60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9BA867-06E9-4351-B795-776A830BF7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32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39C9EB-2D3B-4B1C-B148-E5A30ED3AB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3196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0311C-F987-45E9-A1C6-3959DA7623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793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06F3A-5C62-4992-A1A4-7679BDAF91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67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3E8D65-0B37-4331-9C32-9B9F9A3E69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3789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1838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2538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D8527-5621-4420-B4BD-9308E0D98E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126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141288" y="249238"/>
            <a:ext cx="1131887" cy="6345237"/>
            <a:chOff x="89" y="157"/>
            <a:chExt cx="713" cy="3997"/>
          </a:xfrm>
        </p:grpSpPr>
        <p:sp>
          <p:nvSpPr>
            <p:cNvPr id="44035" name="Arc 3"/>
            <p:cNvSpPr>
              <a:spLocks/>
            </p:cNvSpPr>
            <p:nvPr/>
          </p:nvSpPr>
          <p:spPr bwMode="ltGray">
            <a:xfrm rot="2700000">
              <a:off x="347" y="157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36" name="Arc 4"/>
            <p:cNvSpPr>
              <a:spLocks/>
            </p:cNvSpPr>
            <p:nvPr/>
          </p:nvSpPr>
          <p:spPr bwMode="ltGray">
            <a:xfrm rot="2700000">
              <a:off x="341" y="163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37" name="Arc 5"/>
            <p:cNvSpPr>
              <a:spLocks/>
            </p:cNvSpPr>
            <p:nvPr/>
          </p:nvSpPr>
          <p:spPr bwMode="ltGray">
            <a:xfrm rot="2700000">
              <a:off x="339" y="188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38" name="Arc 6"/>
            <p:cNvSpPr>
              <a:spLocks/>
            </p:cNvSpPr>
            <p:nvPr/>
          </p:nvSpPr>
          <p:spPr bwMode="ltGray">
            <a:xfrm rot="2700000">
              <a:off x="334" y="206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39" name="Arc 7"/>
            <p:cNvSpPr>
              <a:spLocks/>
            </p:cNvSpPr>
            <p:nvPr/>
          </p:nvSpPr>
          <p:spPr bwMode="ltGray">
            <a:xfrm rot="2700000">
              <a:off x="294" y="270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0" name="Arc 8"/>
            <p:cNvSpPr>
              <a:spLocks/>
            </p:cNvSpPr>
            <p:nvPr/>
          </p:nvSpPr>
          <p:spPr bwMode="ltGray">
            <a:xfrm rot="2700000">
              <a:off x="347" y="939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1" name="Arc 9"/>
            <p:cNvSpPr>
              <a:spLocks/>
            </p:cNvSpPr>
            <p:nvPr/>
          </p:nvSpPr>
          <p:spPr bwMode="ltGray">
            <a:xfrm rot="2700000">
              <a:off x="341" y="945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2" name="Arc 10"/>
            <p:cNvSpPr>
              <a:spLocks/>
            </p:cNvSpPr>
            <p:nvPr/>
          </p:nvSpPr>
          <p:spPr bwMode="ltGray">
            <a:xfrm rot="2700000">
              <a:off x="339" y="970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3" name="Arc 11"/>
            <p:cNvSpPr>
              <a:spLocks/>
            </p:cNvSpPr>
            <p:nvPr/>
          </p:nvSpPr>
          <p:spPr bwMode="ltGray">
            <a:xfrm rot="2700000">
              <a:off x="334" y="988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4" name="Arc 12"/>
            <p:cNvSpPr>
              <a:spLocks/>
            </p:cNvSpPr>
            <p:nvPr/>
          </p:nvSpPr>
          <p:spPr bwMode="ltGray">
            <a:xfrm rot="2700000">
              <a:off x="293" y="1056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5" name="Arc 13"/>
            <p:cNvSpPr>
              <a:spLocks/>
            </p:cNvSpPr>
            <p:nvPr/>
          </p:nvSpPr>
          <p:spPr bwMode="ltGray">
            <a:xfrm rot="2700000">
              <a:off x="347" y="1727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6" name="Arc 14"/>
            <p:cNvSpPr>
              <a:spLocks/>
            </p:cNvSpPr>
            <p:nvPr/>
          </p:nvSpPr>
          <p:spPr bwMode="ltGray">
            <a:xfrm rot="2700000">
              <a:off x="347" y="2518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7" name="Arc 15"/>
            <p:cNvSpPr>
              <a:spLocks/>
            </p:cNvSpPr>
            <p:nvPr/>
          </p:nvSpPr>
          <p:spPr bwMode="ltGray">
            <a:xfrm rot="2700000">
              <a:off x="341" y="2524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8" name="Arc 16"/>
            <p:cNvSpPr>
              <a:spLocks/>
            </p:cNvSpPr>
            <p:nvPr/>
          </p:nvSpPr>
          <p:spPr bwMode="ltGray">
            <a:xfrm rot="2700000">
              <a:off x="339" y="2549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9" name="Arc 17"/>
            <p:cNvSpPr>
              <a:spLocks/>
            </p:cNvSpPr>
            <p:nvPr/>
          </p:nvSpPr>
          <p:spPr bwMode="ltGray">
            <a:xfrm rot="2700000">
              <a:off x="334" y="2567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0" name="Arc 18"/>
            <p:cNvSpPr>
              <a:spLocks/>
            </p:cNvSpPr>
            <p:nvPr/>
          </p:nvSpPr>
          <p:spPr bwMode="ltGray">
            <a:xfrm rot="2700000">
              <a:off x="293" y="2632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1" name="Arc 19"/>
            <p:cNvSpPr>
              <a:spLocks/>
            </p:cNvSpPr>
            <p:nvPr/>
          </p:nvSpPr>
          <p:spPr bwMode="ltGray">
            <a:xfrm rot="2700000">
              <a:off x="347" y="3303"/>
              <a:ext cx="455" cy="45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2" name="Arc 20"/>
            <p:cNvSpPr>
              <a:spLocks/>
            </p:cNvSpPr>
            <p:nvPr/>
          </p:nvSpPr>
          <p:spPr bwMode="ltGray">
            <a:xfrm rot="18900000">
              <a:off x="89" y="553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3" name="Arc 21"/>
            <p:cNvSpPr>
              <a:spLocks/>
            </p:cNvSpPr>
            <p:nvPr/>
          </p:nvSpPr>
          <p:spPr bwMode="ltGray">
            <a:xfrm rot="18900000">
              <a:off x="98" y="560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4" name="Arc 22"/>
            <p:cNvSpPr>
              <a:spLocks/>
            </p:cNvSpPr>
            <p:nvPr/>
          </p:nvSpPr>
          <p:spPr bwMode="ltGray">
            <a:xfrm rot="18900000">
              <a:off x="139" y="581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5" name="Arc 23"/>
            <p:cNvSpPr>
              <a:spLocks/>
            </p:cNvSpPr>
            <p:nvPr/>
          </p:nvSpPr>
          <p:spPr bwMode="ltGray">
            <a:xfrm rot="18900000">
              <a:off x="197" y="602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6" name="Arc 24"/>
            <p:cNvSpPr>
              <a:spLocks/>
            </p:cNvSpPr>
            <p:nvPr/>
          </p:nvSpPr>
          <p:spPr bwMode="ltGray">
            <a:xfrm rot="18900000">
              <a:off x="389" y="672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7" name="Arc 25"/>
            <p:cNvSpPr>
              <a:spLocks/>
            </p:cNvSpPr>
            <p:nvPr/>
          </p:nvSpPr>
          <p:spPr bwMode="ltGray">
            <a:xfrm rot="18900000">
              <a:off x="95" y="1335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8" name="Arc 26"/>
            <p:cNvSpPr>
              <a:spLocks/>
            </p:cNvSpPr>
            <p:nvPr/>
          </p:nvSpPr>
          <p:spPr bwMode="ltGray">
            <a:xfrm rot="18900000">
              <a:off x="104" y="1342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59" name="Arc 27"/>
            <p:cNvSpPr>
              <a:spLocks/>
            </p:cNvSpPr>
            <p:nvPr/>
          </p:nvSpPr>
          <p:spPr bwMode="ltGray">
            <a:xfrm rot="18900000">
              <a:off x="145" y="1363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60" name="Arc 28"/>
            <p:cNvSpPr>
              <a:spLocks/>
            </p:cNvSpPr>
            <p:nvPr/>
          </p:nvSpPr>
          <p:spPr bwMode="ltGray">
            <a:xfrm rot="18900000">
              <a:off x="200" y="1384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61" name="Arc 29"/>
            <p:cNvSpPr>
              <a:spLocks/>
            </p:cNvSpPr>
            <p:nvPr/>
          </p:nvSpPr>
          <p:spPr bwMode="ltGray">
            <a:xfrm rot="18900000">
              <a:off x="389" y="1454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62" name="Arc 30"/>
            <p:cNvSpPr>
              <a:spLocks/>
            </p:cNvSpPr>
            <p:nvPr/>
          </p:nvSpPr>
          <p:spPr bwMode="ltGray">
            <a:xfrm rot="2700000">
              <a:off x="341" y="1733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63" name="Arc 31"/>
            <p:cNvSpPr>
              <a:spLocks/>
            </p:cNvSpPr>
            <p:nvPr/>
          </p:nvSpPr>
          <p:spPr bwMode="ltGray">
            <a:xfrm rot="2700000">
              <a:off x="339" y="1758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64" name="Arc 32"/>
            <p:cNvSpPr>
              <a:spLocks/>
            </p:cNvSpPr>
            <p:nvPr/>
          </p:nvSpPr>
          <p:spPr bwMode="ltGray">
            <a:xfrm rot="2700000">
              <a:off x="337" y="1776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65" name="Arc 33"/>
            <p:cNvSpPr>
              <a:spLocks/>
            </p:cNvSpPr>
            <p:nvPr/>
          </p:nvSpPr>
          <p:spPr bwMode="ltGray">
            <a:xfrm rot="2700000">
              <a:off x="293" y="1844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66" name="Arc 34"/>
            <p:cNvSpPr>
              <a:spLocks/>
            </p:cNvSpPr>
            <p:nvPr/>
          </p:nvSpPr>
          <p:spPr bwMode="ltGray">
            <a:xfrm rot="18900000">
              <a:off x="98" y="2123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67" name="Arc 35"/>
            <p:cNvSpPr>
              <a:spLocks/>
            </p:cNvSpPr>
            <p:nvPr/>
          </p:nvSpPr>
          <p:spPr bwMode="ltGray">
            <a:xfrm rot="18900000">
              <a:off x="113" y="2130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68" name="Arc 36"/>
            <p:cNvSpPr>
              <a:spLocks/>
            </p:cNvSpPr>
            <p:nvPr/>
          </p:nvSpPr>
          <p:spPr bwMode="ltGray">
            <a:xfrm rot="18900000">
              <a:off x="148" y="2151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69" name="Arc 37"/>
            <p:cNvSpPr>
              <a:spLocks/>
            </p:cNvSpPr>
            <p:nvPr/>
          </p:nvSpPr>
          <p:spPr bwMode="ltGray">
            <a:xfrm rot="18900000">
              <a:off x="203" y="2172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70" name="Arc 38"/>
            <p:cNvSpPr>
              <a:spLocks/>
            </p:cNvSpPr>
            <p:nvPr/>
          </p:nvSpPr>
          <p:spPr bwMode="ltGray">
            <a:xfrm rot="18900000">
              <a:off x="392" y="2242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71" name="Arc 39"/>
            <p:cNvSpPr>
              <a:spLocks/>
            </p:cNvSpPr>
            <p:nvPr/>
          </p:nvSpPr>
          <p:spPr bwMode="ltGray">
            <a:xfrm rot="18900000">
              <a:off x="95" y="2914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72" name="Arc 40"/>
            <p:cNvSpPr>
              <a:spLocks/>
            </p:cNvSpPr>
            <p:nvPr/>
          </p:nvSpPr>
          <p:spPr bwMode="ltGray">
            <a:xfrm rot="18900000">
              <a:off x="104" y="2921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73" name="Arc 41"/>
            <p:cNvSpPr>
              <a:spLocks/>
            </p:cNvSpPr>
            <p:nvPr/>
          </p:nvSpPr>
          <p:spPr bwMode="ltGray">
            <a:xfrm rot="18900000">
              <a:off x="145" y="2942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74" name="Arc 42"/>
            <p:cNvSpPr>
              <a:spLocks/>
            </p:cNvSpPr>
            <p:nvPr/>
          </p:nvSpPr>
          <p:spPr bwMode="ltGray">
            <a:xfrm rot="18900000">
              <a:off x="203" y="2963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75" name="Arc 43"/>
            <p:cNvSpPr>
              <a:spLocks/>
            </p:cNvSpPr>
            <p:nvPr/>
          </p:nvSpPr>
          <p:spPr bwMode="ltGray">
            <a:xfrm rot="18900000">
              <a:off x="389" y="3033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76" name="Arc 44"/>
            <p:cNvSpPr>
              <a:spLocks/>
            </p:cNvSpPr>
            <p:nvPr/>
          </p:nvSpPr>
          <p:spPr bwMode="ltGray">
            <a:xfrm rot="2700000">
              <a:off x="341" y="3309"/>
              <a:ext cx="438" cy="435"/>
            </a:xfrm>
            <a:custGeom>
              <a:avLst/>
              <a:gdLst>
                <a:gd name="G0" fmla="+- 0 0 0"/>
                <a:gd name="G1" fmla="+- 20673 0 0"/>
                <a:gd name="G2" fmla="+- 21600 0 0"/>
                <a:gd name="T0" fmla="*/ 6259 w 20808"/>
                <a:gd name="T1" fmla="*/ 0 h 20673"/>
                <a:gd name="T2" fmla="*/ 20808 w 20808"/>
                <a:gd name="T3" fmla="*/ 14877 h 20673"/>
                <a:gd name="T4" fmla="*/ 0 w 20808"/>
                <a:gd name="T5" fmla="*/ 20673 h 20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08" h="20673" fill="none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</a:path>
                <a:path w="20808" h="20673" stroke="0" extrusionOk="0">
                  <a:moveTo>
                    <a:pt x="6259" y="-1"/>
                  </a:moveTo>
                  <a:cubicBezTo>
                    <a:pt x="13335" y="2142"/>
                    <a:pt x="18823" y="7754"/>
                    <a:pt x="20807" y="14877"/>
                  </a:cubicBezTo>
                  <a:lnTo>
                    <a:pt x="0" y="20673"/>
                  </a:lnTo>
                  <a:close/>
                </a:path>
              </a:pathLst>
            </a:custGeom>
            <a:solidFill>
              <a:schemeClr val="accent2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77" name="Arc 45"/>
            <p:cNvSpPr>
              <a:spLocks/>
            </p:cNvSpPr>
            <p:nvPr/>
          </p:nvSpPr>
          <p:spPr bwMode="ltGray">
            <a:xfrm rot="2700000">
              <a:off x="339" y="3334"/>
              <a:ext cx="410" cy="400"/>
            </a:xfrm>
            <a:custGeom>
              <a:avLst/>
              <a:gdLst>
                <a:gd name="G0" fmla="+- 0 0 0"/>
                <a:gd name="G1" fmla="+- 18986 0 0"/>
                <a:gd name="G2" fmla="+- 21600 0 0"/>
                <a:gd name="T0" fmla="*/ 10300 w 19469"/>
                <a:gd name="T1" fmla="*/ 0 h 18986"/>
                <a:gd name="T2" fmla="*/ 19469 w 19469"/>
                <a:gd name="T3" fmla="*/ 9631 h 18986"/>
                <a:gd name="T4" fmla="*/ 0 w 19469"/>
                <a:gd name="T5" fmla="*/ 18986 h 18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69" h="18986" fill="none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</a:path>
                <a:path w="19469" h="18986" stroke="0" extrusionOk="0">
                  <a:moveTo>
                    <a:pt x="10300" y="-1"/>
                  </a:moveTo>
                  <a:cubicBezTo>
                    <a:pt x="14293" y="2166"/>
                    <a:pt x="17501" y="5536"/>
                    <a:pt x="19469" y="9630"/>
                  </a:cubicBezTo>
                  <a:lnTo>
                    <a:pt x="0" y="18986"/>
                  </a:lnTo>
                  <a:close/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78" name="Arc 46"/>
            <p:cNvSpPr>
              <a:spLocks/>
            </p:cNvSpPr>
            <p:nvPr/>
          </p:nvSpPr>
          <p:spPr bwMode="ltGray">
            <a:xfrm rot="2700000">
              <a:off x="334" y="3352"/>
              <a:ext cx="361" cy="357"/>
            </a:xfrm>
            <a:custGeom>
              <a:avLst/>
              <a:gdLst>
                <a:gd name="G0" fmla="+- 0 0 0"/>
                <a:gd name="G1" fmla="+- 16950 0 0"/>
                <a:gd name="G2" fmla="+- 21600 0 0"/>
                <a:gd name="T0" fmla="*/ 13389 w 17119"/>
                <a:gd name="T1" fmla="*/ 0 h 16950"/>
                <a:gd name="T2" fmla="*/ 17119 w 17119"/>
                <a:gd name="T3" fmla="*/ 3778 h 16950"/>
                <a:gd name="T4" fmla="*/ 0 w 17119"/>
                <a:gd name="T5" fmla="*/ 16950 h 16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19" h="16950" fill="none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</a:path>
                <a:path w="17119" h="16950" stroke="0" extrusionOk="0">
                  <a:moveTo>
                    <a:pt x="13388" y="0"/>
                  </a:moveTo>
                  <a:cubicBezTo>
                    <a:pt x="14782" y="1101"/>
                    <a:pt x="16035" y="2370"/>
                    <a:pt x="17118" y="3778"/>
                  </a:cubicBezTo>
                  <a:lnTo>
                    <a:pt x="0" y="16950"/>
                  </a:ln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79" name="Arc 47"/>
            <p:cNvSpPr>
              <a:spLocks/>
            </p:cNvSpPr>
            <p:nvPr/>
          </p:nvSpPr>
          <p:spPr bwMode="ltGray">
            <a:xfrm rot="2700000">
              <a:off x="293" y="3420"/>
              <a:ext cx="215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90" y="0"/>
                    <a:pt x="21544" y="9609"/>
                    <a:pt x="21599" y="215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80" name="Arc 48"/>
            <p:cNvSpPr>
              <a:spLocks/>
            </p:cNvSpPr>
            <p:nvPr/>
          </p:nvSpPr>
          <p:spPr bwMode="ltGray">
            <a:xfrm rot="18900000">
              <a:off x="95" y="3699"/>
              <a:ext cx="455" cy="4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3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3"/>
                  </a:moveTo>
                  <a:cubicBezTo>
                    <a:pt x="25" y="9642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81" name="Arc 49"/>
            <p:cNvSpPr>
              <a:spLocks/>
            </p:cNvSpPr>
            <p:nvPr/>
          </p:nvSpPr>
          <p:spPr bwMode="ltGray">
            <a:xfrm rot="18900000">
              <a:off x="104" y="3706"/>
              <a:ext cx="443" cy="442"/>
            </a:xfrm>
            <a:custGeom>
              <a:avLst/>
              <a:gdLst>
                <a:gd name="G0" fmla="+- 21031 0 0"/>
                <a:gd name="G1" fmla="+- 20972 0 0"/>
                <a:gd name="G2" fmla="+- 21600 0 0"/>
                <a:gd name="T0" fmla="*/ 0 w 21031"/>
                <a:gd name="T1" fmla="*/ 16046 h 20972"/>
                <a:gd name="T2" fmla="*/ 15859 w 21031"/>
                <a:gd name="T3" fmla="*/ 0 h 20972"/>
                <a:gd name="T4" fmla="*/ 21031 w 21031"/>
                <a:gd name="T5" fmla="*/ 20972 h 20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1" h="20972" fill="none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</a:path>
                <a:path w="21031" h="20972" stroke="0" extrusionOk="0">
                  <a:moveTo>
                    <a:pt x="0" y="16046"/>
                  </a:moveTo>
                  <a:cubicBezTo>
                    <a:pt x="1851" y="8142"/>
                    <a:pt x="7977" y="1943"/>
                    <a:pt x="15859" y="0"/>
                  </a:cubicBezTo>
                  <a:lnTo>
                    <a:pt x="21031" y="20972"/>
                  </a:lnTo>
                  <a:close/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82" name="Arc 50"/>
            <p:cNvSpPr>
              <a:spLocks/>
            </p:cNvSpPr>
            <p:nvPr/>
          </p:nvSpPr>
          <p:spPr bwMode="ltGray">
            <a:xfrm rot="18900000">
              <a:off x="145" y="3727"/>
              <a:ext cx="414" cy="404"/>
            </a:xfrm>
            <a:custGeom>
              <a:avLst/>
              <a:gdLst>
                <a:gd name="G0" fmla="+- 19657 0 0"/>
                <a:gd name="G1" fmla="+- 19195 0 0"/>
                <a:gd name="G2" fmla="+- 21600 0 0"/>
                <a:gd name="T0" fmla="*/ 0 w 19657"/>
                <a:gd name="T1" fmla="*/ 10243 h 19195"/>
                <a:gd name="T2" fmla="*/ 9752 w 19657"/>
                <a:gd name="T3" fmla="*/ 0 h 19195"/>
                <a:gd name="T4" fmla="*/ 19657 w 19657"/>
                <a:gd name="T5" fmla="*/ 19195 h 19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57" h="19195" fill="none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</a:path>
                <a:path w="19657" h="19195" stroke="0" extrusionOk="0">
                  <a:moveTo>
                    <a:pt x="-1" y="10242"/>
                  </a:moveTo>
                  <a:cubicBezTo>
                    <a:pt x="2008" y="5830"/>
                    <a:pt x="5443" y="2223"/>
                    <a:pt x="9751" y="-1"/>
                  </a:cubicBezTo>
                  <a:lnTo>
                    <a:pt x="19657" y="19195"/>
                  </a:lnTo>
                  <a:close/>
                </a:path>
              </a:pathLst>
            </a:custGeom>
            <a:solidFill>
              <a:schemeClr val="hlink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83" name="Arc 51"/>
            <p:cNvSpPr>
              <a:spLocks/>
            </p:cNvSpPr>
            <p:nvPr/>
          </p:nvSpPr>
          <p:spPr bwMode="ltGray">
            <a:xfrm rot="18900000">
              <a:off x="200" y="3748"/>
              <a:ext cx="361" cy="359"/>
            </a:xfrm>
            <a:custGeom>
              <a:avLst/>
              <a:gdLst>
                <a:gd name="G0" fmla="+- 17137 0 0"/>
                <a:gd name="G1" fmla="+- 17032 0 0"/>
                <a:gd name="G2" fmla="+- 21600 0 0"/>
                <a:gd name="T0" fmla="*/ 0 w 17137"/>
                <a:gd name="T1" fmla="*/ 3883 h 17032"/>
                <a:gd name="T2" fmla="*/ 3853 w 17137"/>
                <a:gd name="T3" fmla="*/ 0 h 17032"/>
                <a:gd name="T4" fmla="*/ 17137 w 17137"/>
                <a:gd name="T5" fmla="*/ 17032 h 17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37" h="17032" fill="none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</a:path>
                <a:path w="17137" h="17032" stroke="0" extrusionOk="0">
                  <a:moveTo>
                    <a:pt x="0" y="3883"/>
                  </a:moveTo>
                  <a:cubicBezTo>
                    <a:pt x="1114" y="2430"/>
                    <a:pt x="2409" y="1125"/>
                    <a:pt x="3852" y="-1"/>
                  </a:cubicBezTo>
                  <a:lnTo>
                    <a:pt x="17137" y="17032"/>
                  </a:lnTo>
                  <a:close/>
                </a:path>
              </a:pathLst>
            </a:custGeom>
            <a:solidFill>
              <a:schemeClr val="accent2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84" name="Arc 52"/>
            <p:cNvSpPr>
              <a:spLocks/>
            </p:cNvSpPr>
            <p:nvPr/>
          </p:nvSpPr>
          <p:spPr bwMode="ltGray">
            <a:xfrm rot="18900000">
              <a:off x="389" y="3818"/>
              <a:ext cx="215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</a:path>
                <a:path w="21600" h="21600" stroke="0" extrusionOk="0">
                  <a:moveTo>
                    <a:pt x="0" y="21500"/>
                  </a:moveTo>
                  <a:cubicBezTo>
                    <a:pt x="55" y="9609"/>
                    <a:pt x="970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171" name="Rectangle 53"/>
          <p:cNvSpPr>
            <a:spLocks noGrp="1" noChangeArrowheads="1"/>
          </p:cNvSpPr>
          <p:nvPr>
            <p:ph type="title"/>
          </p:nvPr>
        </p:nvSpPr>
        <p:spPr bwMode="auto">
          <a:xfrm>
            <a:off x="1252538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172" name="Rectangle 5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2538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4087" name="Rectangle 5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52538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88" name="Rectangle 5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90938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89" name="Rectangle 5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19938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66A01FE-341C-4F3E-A8A3-288BFD8A224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Monotype Sorts" pitchFamily="2" charset="2"/>
        <a:buChar char="w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/>
              <a:t>Industrial/Organizational Psychology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4572000"/>
            <a:ext cx="6400800" cy="1676400"/>
          </a:xfrm>
        </p:spPr>
        <p:txBody>
          <a:bodyPr/>
          <a:lstStyle/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1024"/>
          <p:cNvGraphicFramePr>
            <a:graphicFrameLocks noChangeAspect="1"/>
          </p:cNvGraphicFramePr>
          <p:nvPr/>
        </p:nvGraphicFramePr>
        <p:xfrm>
          <a:off x="1143000" y="858838"/>
          <a:ext cx="7391400" cy="553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Slide" r:id="rId3" imgW="4548526" imgH="3407297" progId="PowerPoint.Slide.8">
                  <p:embed/>
                </p:oleObj>
              </mc:Choice>
              <mc:Fallback>
                <p:oleObj name="Slide" r:id="rId3" imgW="4548526" imgH="3407297" progId="PowerPoint.Slide.8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858838"/>
                        <a:ext cx="7391400" cy="553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143000" y="858838"/>
          <a:ext cx="7086600" cy="531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Slide" r:id="rId3" imgW="4548526" imgH="3407297" progId="PowerPoint.Slide.8">
                  <p:embed/>
                </p:oleObj>
              </mc:Choice>
              <mc:Fallback>
                <p:oleObj name="Slide" r:id="rId3" imgW="4548526" imgH="3407297" progId="PowerPoint.Slid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858838"/>
                        <a:ext cx="7086600" cy="531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0" smtClean="0">
                <a:latin typeface="Arial" panose="020B0604020202020204" pitchFamily="34" charset="0"/>
              </a:rPr>
              <a:t>The Scientist-Practitioner Model</a:t>
            </a:r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352800" y="2895600"/>
            <a:ext cx="3581400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>
                <a:latin typeface="Arial" panose="020B0604020202020204" pitchFamily="34" charset="0"/>
              </a:rPr>
              <a:t>Scientist</a:t>
            </a:r>
          </a:p>
          <a:p>
            <a:pPr>
              <a:spcBef>
                <a:spcPct val="50000"/>
              </a:spcBef>
            </a:pPr>
            <a:endParaRPr lang="en-US" altLang="en-US" sz="32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US" altLang="en-US" sz="32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3200">
                <a:latin typeface="Arial" panose="020B0604020202020204" pitchFamily="34" charset="0"/>
              </a:rPr>
              <a:t>Practitioner</a:t>
            </a:r>
            <a:endParaRPr lang="en-US" altLang="en-US" sz="2800">
              <a:latin typeface="Arial" panose="020B0604020202020204" pitchFamily="34" charset="0"/>
            </a:endParaRPr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1676400" y="3124200"/>
            <a:ext cx="1524000" cy="2438400"/>
          </a:xfrm>
          <a:prstGeom prst="curvedRightArrow">
            <a:avLst>
              <a:gd name="adj1" fmla="val 32000"/>
              <a:gd name="adj2" fmla="val 64000"/>
              <a:gd name="adj3" fmla="val 33333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 rot="10629745">
            <a:off x="5632450" y="2982913"/>
            <a:ext cx="1454150" cy="2592387"/>
          </a:xfrm>
          <a:prstGeom prst="curvedRightArrow">
            <a:avLst>
              <a:gd name="adj1" fmla="val 35655"/>
              <a:gd name="adj2" fmla="val 71310"/>
              <a:gd name="adj3" fmla="val 33333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371600" y="895350"/>
          <a:ext cx="7010400" cy="525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Slide" r:id="rId3" imgW="4548526" imgH="3407297" progId="PowerPoint.Slide.8">
                  <p:embed/>
                </p:oleObj>
              </mc:Choice>
              <mc:Fallback>
                <p:oleObj name="Slide" r:id="rId3" imgW="4548526" imgH="3407297" progId="PowerPoint.Slid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895350"/>
                        <a:ext cx="7010400" cy="5253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143000" y="866775"/>
          <a:ext cx="7315200" cy="548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Slide" r:id="rId3" imgW="4491105" imgH="3359552" progId="PowerPoint.Slide.8">
                  <p:embed/>
                </p:oleObj>
              </mc:Choice>
              <mc:Fallback>
                <p:oleObj name="Slide" r:id="rId3" imgW="4491105" imgH="3359552" progId="PowerPoint.Slid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866775"/>
                        <a:ext cx="7315200" cy="548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0" smtClean="0">
                <a:latin typeface="Arial" panose="020B0604020202020204" pitchFamily="34" charset="0"/>
              </a:rPr>
              <a:t>The “Founding Fathers”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 smtClean="0">
                <a:latin typeface="Arial" panose="020B0604020202020204" pitchFamily="34" charset="0"/>
              </a:rPr>
              <a:t>1)  Walter Dill </a:t>
            </a:r>
            <a:r>
              <a:rPr lang="en-US" altLang="en-US" sz="2800" dirty="0" smtClean="0">
                <a:latin typeface="Arial" panose="020B0604020202020204" pitchFamily="34" charset="0"/>
              </a:rPr>
              <a:t>Scott</a:t>
            </a:r>
          </a:p>
          <a:p>
            <a:endParaRPr lang="en-US" altLang="en-US" sz="2800" dirty="0" smtClean="0">
              <a:latin typeface="Arial" panose="020B0604020202020204" pitchFamily="34" charset="0"/>
            </a:endParaRPr>
          </a:p>
          <a:p>
            <a:r>
              <a:rPr lang="en-US" altLang="en-US" sz="2800" dirty="0" smtClean="0">
                <a:latin typeface="Arial" panose="020B0604020202020204" pitchFamily="34" charset="0"/>
              </a:rPr>
              <a:t>2) Frederick W. </a:t>
            </a:r>
            <a:r>
              <a:rPr lang="en-US" altLang="en-US" sz="2800" dirty="0" smtClean="0">
                <a:latin typeface="Arial" panose="020B0604020202020204" pitchFamily="34" charset="0"/>
              </a:rPr>
              <a:t>Taylor</a:t>
            </a:r>
          </a:p>
          <a:p>
            <a:endParaRPr lang="en-US" altLang="en-US" sz="2800" dirty="0" smtClean="0">
              <a:latin typeface="Arial" panose="020B0604020202020204" pitchFamily="34" charset="0"/>
            </a:endParaRPr>
          </a:p>
          <a:p>
            <a:r>
              <a:rPr lang="en-US" altLang="en-US" sz="2800" dirty="0" smtClean="0">
                <a:latin typeface="Arial" panose="020B0604020202020204" pitchFamily="34" charset="0"/>
              </a:rPr>
              <a:t>3) Hugo </a:t>
            </a:r>
            <a:r>
              <a:rPr lang="en-US" altLang="en-US" sz="2800" dirty="0" smtClean="0">
                <a:latin typeface="Arial" panose="020B0604020202020204" pitchFamily="34" charset="0"/>
              </a:rPr>
              <a:t>Munsterberg</a:t>
            </a:r>
            <a:endParaRPr lang="en-US" altLang="en-US" sz="2800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0" smtClean="0">
                <a:latin typeface="Arial" panose="020B0604020202020204" pitchFamily="34" charset="0"/>
              </a:rPr>
              <a:t>World War I (1917-1918)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 smtClean="0">
                <a:latin typeface="Arial" panose="020B0604020202020204" pitchFamily="34" charset="0"/>
              </a:rPr>
              <a:t>Robert </a:t>
            </a:r>
            <a:r>
              <a:rPr lang="en-US" altLang="en-US" sz="2800" dirty="0" smtClean="0">
                <a:latin typeface="Arial" panose="020B0604020202020204" pitchFamily="34" charset="0"/>
              </a:rPr>
              <a:t>Yerkes</a:t>
            </a:r>
          </a:p>
          <a:p>
            <a:endParaRPr lang="en-US" altLang="en-US" sz="2800" dirty="0" smtClean="0">
              <a:latin typeface="Arial" panose="020B0604020202020204" pitchFamily="34" charset="0"/>
            </a:endParaRPr>
          </a:p>
          <a:p>
            <a:r>
              <a:rPr lang="en-US" altLang="en-US" sz="2800" dirty="0" smtClean="0">
                <a:latin typeface="Arial" panose="020B0604020202020204" pitchFamily="34" charset="0"/>
              </a:rPr>
              <a:t>Army Alpha and Army Beta group intelligence </a:t>
            </a:r>
            <a:r>
              <a:rPr lang="en-US" altLang="en-US" sz="2800" dirty="0" smtClean="0">
                <a:latin typeface="Arial" panose="020B0604020202020204" pitchFamily="34" charset="0"/>
              </a:rPr>
              <a:t>tests</a:t>
            </a:r>
          </a:p>
          <a:p>
            <a:endParaRPr lang="en-US" altLang="en-US" sz="2800" dirty="0" smtClean="0">
              <a:latin typeface="Arial" panose="020B0604020202020204" pitchFamily="34" charset="0"/>
            </a:endParaRPr>
          </a:p>
          <a:p>
            <a:r>
              <a:rPr lang="en-US" altLang="en-US" sz="2800" dirty="0" smtClean="0">
                <a:latin typeface="Arial" panose="020B0604020202020204" pitchFamily="34" charset="0"/>
              </a:rPr>
              <a:t>1917- Journal of Applied Psychology</a:t>
            </a:r>
          </a:p>
          <a:p>
            <a:endParaRPr lang="en-US" altLang="en-US" sz="2800" dirty="0" smtClean="0">
              <a:latin typeface="Arial" panose="020B0604020202020204" pitchFamily="34" charset="0"/>
            </a:endParaRPr>
          </a:p>
          <a:p>
            <a:r>
              <a:rPr lang="en-US" altLang="en-US" sz="2800" i="1" dirty="0" smtClean="0">
                <a:latin typeface="Arial" panose="020B0604020202020204" pitchFamily="34" charset="0"/>
              </a:rPr>
              <a:t>Development and acceptance of profession</a:t>
            </a: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0" smtClean="0">
                <a:latin typeface="Arial" panose="020B0604020202020204" pitchFamily="34" charset="0"/>
              </a:rPr>
              <a:t>Between the Wars </a:t>
            </a:r>
            <a:br>
              <a:rPr lang="en-US" altLang="en-US" i="0" smtClean="0">
                <a:latin typeface="Arial" panose="020B0604020202020204" pitchFamily="34" charset="0"/>
              </a:rPr>
            </a:br>
            <a:r>
              <a:rPr lang="en-US" altLang="en-US" i="0" smtClean="0">
                <a:latin typeface="Arial" panose="020B0604020202020204" pitchFamily="34" charset="0"/>
              </a:rPr>
              <a:t>(1919-1940)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>
                <a:latin typeface="Arial" panose="020B0604020202020204" pitchFamily="34" charset="0"/>
              </a:rPr>
              <a:t>1921- 1st Ph.D. in Industrial psychology</a:t>
            </a:r>
          </a:p>
          <a:p>
            <a:endParaRPr lang="en-US" altLang="en-US" sz="2800" smtClean="0">
              <a:latin typeface="Arial" panose="020B0604020202020204" pitchFamily="34" charset="0"/>
            </a:endParaRPr>
          </a:p>
          <a:p>
            <a:r>
              <a:rPr lang="en-US" altLang="en-US" sz="2800" smtClean="0">
                <a:latin typeface="Arial" panose="020B0604020202020204" pitchFamily="34" charset="0"/>
              </a:rPr>
              <a:t>1921- Psychological Corporation-  James Cattell</a:t>
            </a:r>
          </a:p>
          <a:p>
            <a:endParaRPr lang="en-US" altLang="en-US" sz="2800" smtClean="0">
              <a:latin typeface="Arial" panose="020B0604020202020204" pitchFamily="34" charset="0"/>
            </a:endParaRPr>
          </a:p>
          <a:p>
            <a:r>
              <a:rPr lang="en-US" altLang="en-US" sz="2800" smtClean="0">
                <a:latin typeface="Arial" panose="020B0604020202020204" pitchFamily="34" charset="0"/>
              </a:rPr>
              <a:t>1924-  Hawthorne studies began and results were published in 1939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0" smtClean="0">
                <a:latin typeface="Arial" panose="020B0604020202020204" pitchFamily="34" charset="0"/>
              </a:rPr>
              <a:t>World War II (1941-1945)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>
                <a:latin typeface="Arial" panose="020B0604020202020204" pitchFamily="34" charset="0"/>
              </a:rPr>
              <a:t>Use of employee selection and placement for army</a:t>
            </a:r>
          </a:p>
          <a:p>
            <a:r>
              <a:rPr lang="en-US" altLang="en-US" sz="2800" smtClean="0">
                <a:latin typeface="Arial" panose="020B0604020202020204" pitchFamily="34" charset="0"/>
              </a:rPr>
              <a:t>Army General Classification Test (AGCT)</a:t>
            </a:r>
          </a:p>
          <a:p>
            <a:r>
              <a:rPr lang="en-US" altLang="en-US" sz="2800" smtClean="0">
                <a:latin typeface="Arial" panose="020B0604020202020204" pitchFamily="34" charset="0"/>
              </a:rPr>
              <a:t>Training of individuals</a:t>
            </a:r>
          </a:p>
          <a:p>
            <a:r>
              <a:rPr lang="en-US" altLang="en-US" sz="2800" smtClean="0">
                <a:latin typeface="Arial" panose="020B0604020202020204" pitchFamily="34" charset="0"/>
              </a:rPr>
              <a:t>Beginning of engineering psychology</a:t>
            </a:r>
          </a:p>
          <a:p>
            <a:r>
              <a:rPr lang="en-US" altLang="en-US" sz="2800" smtClean="0">
                <a:latin typeface="Arial" panose="020B0604020202020204" pitchFamily="34" charset="0"/>
              </a:rPr>
              <a:t>1945- Society for Industrial Psychology established</a:t>
            </a:r>
          </a:p>
          <a:p>
            <a:r>
              <a:rPr lang="en-US" altLang="en-US" sz="2800" i="1" smtClean="0">
                <a:latin typeface="Arial" panose="020B0604020202020204" pitchFamily="34" charset="0"/>
              </a:rPr>
              <a:t>Refinement of profession</a:t>
            </a:r>
            <a:endParaRPr lang="en-US" altLang="en-US" sz="280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0" smtClean="0">
                <a:latin typeface="Arial" panose="020B0604020202020204" pitchFamily="34" charset="0"/>
              </a:rPr>
              <a:t>Government Intervention (1964-Present)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>
                <a:latin typeface="Arial" panose="020B0604020202020204" pitchFamily="34" charset="0"/>
              </a:rPr>
              <a:t>1) perform high quality work; and                   2) meet government scrutiny and evaluation</a:t>
            </a:r>
          </a:p>
          <a:p>
            <a:endParaRPr lang="en-US" altLang="en-US" sz="2800" smtClean="0">
              <a:latin typeface="Arial" panose="020B0604020202020204" pitchFamily="34" charset="0"/>
            </a:endParaRPr>
          </a:p>
          <a:p>
            <a:r>
              <a:rPr lang="en-US" altLang="en-US" sz="2800" smtClean="0">
                <a:latin typeface="Arial" panose="020B0604020202020204" pitchFamily="34" charset="0"/>
              </a:rPr>
              <a:t>civil rights movement</a:t>
            </a:r>
          </a:p>
          <a:p>
            <a:endParaRPr lang="en-US" altLang="en-US" sz="2800" smtClean="0">
              <a:latin typeface="Arial" panose="020B0604020202020204" pitchFamily="34" charset="0"/>
            </a:endParaRPr>
          </a:p>
          <a:p>
            <a:r>
              <a:rPr lang="en-US" altLang="en-US" sz="2800" smtClean="0">
                <a:latin typeface="Arial" panose="020B0604020202020204" pitchFamily="34" charset="0"/>
              </a:rPr>
              <a:t>Equal Pay Act, Title 7 of the Civil Rights Act</a:t>
            </a:r>
          </a:p>
          <a:p>
            <a:endParaRPr lang="en-US" altLang="en-US" sz="2800" smtClean="0">
              <a:latin typeface="Arial" panose="020B0604020202020204" pitchFamily="34" charset="0"/>
            </a:endParaRPr>
          </a:p>
          <a:p>
            <a:r>
              <a:rPr lang="en-US" altLang="en-US" sz="2800" smtClean="0">
                <a:latin typeface="Arial" panose="020B0604020202020204" pitchFamily="34" charset="0"/>
              </a:rPr>
              <a:t>Project A- the ASVAB test for military</a:t>
            </a:r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0" smtClean="0">
                <a:latin typeface="Arial" panose="020B0604020202020204" pitchFamily="34" charset="0"/>
              </a:rPr>
              <a:t>Government Intervention (1964- Present)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>
                <a:latin typeface="Arial" panose="020B0604020202020204" pitchFamily="34" charset="0"/>
              </a:rPr>
              <a:t>1973- Division 14 of the APA is now Society for Industrial and Organizational Psychology (SIOP)</a:t>
            </a:r>
          </a:p>
          <a:p>
            <a:endParaRPr lang="en-US" altLang="en-US" sz="2800" smtClean="0">
              <a:latin typeface="Arial" panose="020B0604020202020204" pitchFamily="34" charset="0"/>
            </a:endParaRPr>
          </a:p>
          <a:p>
            <a:r>
              <a:rPr lang="en-US" altLang="en-US" sz="2800" smtClean="0">
                <a:latin typeface="Arial" panose="020B0604020202020204" pitchFamily="34" charset="0"/>
              </a:rPr>
              <a:t>Age Discrimination in Employment Act, Americans with Disabilities Act, Civil Rights Act of 1991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600200" y="685800"/>
            <a:ext cx="6781800" cy="5029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286000" y="914400"/>
            <a:ext cx="6553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>
                <a:latin typeface="Arial" panose="020B0604020202020204" pitchFamily="34" charset="0"/>
              </a:rPr>
              <a:t>I/O psychologists must work within CERTAIN CONSTRAINTS...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3886200" y="2667000"/>
            <a:ext cx="2438400" cy="1828800"/>
          </a:xfrm>
          <a:prstGeom prst="plus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962400" y="2057400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Legal constraints</a:t>
            </a:r>
            <a:endParaRPr lang="en-US" alt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905000" y="3200400"/>
            <a:ext cx="2286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Social Constraints</a:t>
            </a:r>
            <a:endParaRPr lang="en-US" alt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4343400" y="4572000"/>
            <a:ext cx="2286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Economic constraints</a:t>
            </a:r>
            <a:endParaRPr lang="en-US" alt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6629400" y="3352800"/>
            <a:ext cx="2286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Political constraints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0" y="381000"/>
            <a:ext cx="7119938" cy="1143000"/>
          </a:xfrm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Major Influences</a:t>
            </a:r>
            <a:endParaRPr lang="en-US" altLang="en-US" i="0" smtClean="0">
              <a:latin typeface="Arial" panose="020B0604020202020204" pitchFamily="34" charset="0"/>
            </a:endParaRPr>
          </a:p>
        </p:txBody>
      </p:sp>
      <p:sp>
        <p:nvSpPr>
          <p:cNvPr id="18435" name="AutoShape 3"/>
          <p:cNvSpPr>
            <a:spLocks noChangeArrowheads="1"/>
          </p:cNvSpPr>
          <p:nvPr/>
        </p:nvSpPr>
        <p:spPr bwMode="auto">
          <a:xfrm>
            <a:off x="3200400" y="2590800"/>
            <a:ext cx="3048000" cy="31242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886200" y="1752600"/>
            <a:ext cx="167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>
                <a:latin typeface="Arial" panose="020B0604020202020204" pitchFamily="34" charset="0"/>
              </a:rPr>
              <a:t>Diversity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295400" y="2819400"/>
            <a:ext cx="2057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>
                <a:latin typeface="Arial" panose="020B0604020202020204" pitchFamily="34" charset="0"/>
              </a:rPr>
              <a:t>Generation X and Y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447800" y="4419600"/>
            <a:ext cx="2057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>
                <a:latin typeface="Arial" panose="020B0604020202020204" pitchFamily="34" charset="0"/>
              </a:rPr>
              <a:t>Flexible Alternatives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3657600" y="5867400"/>
            <a:ext cx="2133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>
                <a:latin typeface="Arial" panose="020B0604020202020204" pitchFamily="34" charset="0"/>
              </a:rPr>
              <a:t>Technology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943600" y="2819400"/>
            <a:ext cx="2819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>
                <a:latin typeface="Arial" panose="020B0604020202020204" pitchFamily="34" charset="0"/>
              </a:rPr>
              <a:t>Internationalism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6172200" y="4419600"/>
            <a:ext cx="2209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>
                <a:latin typeface="Arial" panose="020B0604020202020204" pitchFamily="34" charset="0"/>
              </a:rPr>
              <a:t>Mergers and Rightsizing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ns">
  <a:themeElements>
    <a:clrScheme name="Fans 6">
      <a:dk1>
        <a:srgbClr val="000000"/>
      </a:dk1>
      <a:lt1>
        <a:srgbClr val="FFFFFF"/>
      </a:lt1>
      <a:dk2>
        <a:srgbClr val="336699"/>
      </a:dk2>
      <a:lt2>
        <a:srgbClr val="969696"/>
      </a:lt2>
      <a:accent1>
        <a:srgbClr val="99FFCC"/>
      </a:accent1>
      <a:accent2>
        <a:srgbClr val="66CCFF"/>
      </a:accent2>
      <a:accent3>
        <a:srgbClr val="FFFFFF"/>
      </a:accent3>
      <a:accent4>
        <a:srgbClr val="000000"/>
      </a:accent4>
      <a:accent5>
        <a:srgbClr val="CAFFE2"/>
      </a:accent5>
      <a:accent6>
        <a:srgbClr val="5CB9E7"/>
      </a:accent6>
      <a:hlink>
        <a:srgbClr val="CCCCFF"/>
      </a:hlink>
      <a:folHlink>
        <a:srgbClr val="99FFFF"/>
      </a:folHlink>
    </a:clrScheme>
    <a:fontScheme name="Fan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ans 1">
        <a:dk1>
          <a:srgbClr val="5F5F5F"/>
        </a:dk1>
        <a:lt1>
          <a:srgbClr val="FFFFCC"/>
        </a:lt1>
        <a:dk2>
          <a:srgbClr val="000000"/>
        </a:dk2>
        <a:lt2>
          <a:srgbClr val="FFCC00"/>
        </a:lt2>
        <a:accent1>
          <a:srgbClr val="FF7C80"/>
        </a:accent1>
        <a:accent2>
          <a:srgbClr val="990099"/>
        </a:accent2>
        <a:accent3>
          <a:srgbClr val="AAAAAA"/>
        </a:accent3>
        <a:accent4>
          <a:srgbClr val="DADAAE"/>
        </a:accent4>
        <a:accent5>
          <a:srgbClr val="FFBFC0"/>
        </a:accent5>
        <a:accent6>
          <a:srgbClr val="8A008A"/>
        </a:accent6>
        <a:hlink>
          <a:srgbClr val="FF3399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ns 2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0000CC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AAE2"/>
        </a:accent5>
        <a:accent6>
          <a:srgbClr val="E7E7E7"/>
        </a:accent6>
        <a:hlink>
          <a:srgbClr val="000080"/>
        </a:hlink>
        <a:folHlink>
          <a:srgbClr val="FF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ns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ns 4">
        <a:dk1>
          <a:srgbClr val="000000"/>
        </a:dk1>
        <a:lt1>
          <a:srgbClr val="FFFFFF"/>
        </a:lt1>
        <a:dk2>
          <a:srgbClr val="006633"/>
        </a:dk2>
        <a:lt2>
          <a:srgbClr val="969696"/>
        </a:lt2>
        <a:accent1>
          <a:srgbClr val="009900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E7E7E7"/>
        </a:accent6>
        <a:hlink>
          <a:srgbClr val="003300"/>
        </a:hlink>
        <a:folHlink>
          <a:srgbClr val="FF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ns 5">
        <a:dk1>
          <a:srgbClr val="000000"/>
        </a:dk1>
        <a:lt1>
          <a:srgbClr val="FFFFCC"/>
        </a:lt1>
        <a:dk2>
          <a:srgbClr val="CC0000"/>
        </a:dk2>
        <a:lt2>
          <a:srgbClr val="808000"/>
        </a:lt2>
        <a:accent1>
          <a:srgbClr val="CC99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E2CAAA"/>
        </a:accent5>
        <a:accent6>
          <a:srgbClr val="730000"/>
        </a:accent6>
        <a:hlink>
          <a:srgbClr val="FF6633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ns 6">
        <a:dk1>
          <a:srgbClr val="000000"/>
        </a:dk1>
        <a:lt1>
          <a:srgbClr val="FFFFFF"/>
        </a:lt1>
        <a:dk2>
          <a:srgbClr val="336699"/>
        </a:dk2>
        <a:lt2>
          <a:srgbClr val="969696"/>
        </a:lt2>
        <a:accent1>
          <a:srgbClr val="99FFCC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CAFFE2"/>
        </a:accent5>
        <a:accent6>
          <a:srgbClr val="5CB9E7"/>
        </a:accent6>
        <a:hlink>
          <a:srgbClr val="CCCCFF"/>
        </a:hlink>
        <a:folHlink>
          <a:srgbClr val="99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ns 7">
        <a:dk1>
          <a:srgbClr val="49764A"/>
        </a:dk1>
        <a:lt1>
          <a:srgbClr val="CCFFCC"/>
        </a:lt1>
        <a:dk2>
          <a:srgbClr val="001800"/>
        </a:dk2>
        <a:lt2>
          <a:srgbClr val="FFFFFF"/>
        </a:lt2>
        <a:accent1>
          <a:srgbClr val="66CCFF"/>
        </a:accent1>
        <a:accent2>
          <a:srgbClr val="00FFFF"/>
        </a:accent2>
        <a:accent3>
          <a:srgbClr val="AAABAA"/>
        </a:accent3>
        <a:accent4>
          <a:srgbClr val="AEDAAE"/>
        </a:accent4>
        <a:accent5>
          <a:srgbClr val="B8E2FF"/>
        </a:accent5>
        <a:accent6>
          <a:srgbClr val="00E7E7"/>
        </a:accent6>
        <a:hlink>
          <a:srgbClr val="009999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ns 8">
        <a:dk1>
          <a:srgbClr val="A05F8B"/>
        </a:dk1>
        <a:lt1>
          <a:srgbClr val="FFE4FF"/>
        </a:lt1>
        <a:dk2>
          <a:srgbClr val="280028"/>
        </a:dk2>
        <a:lt2>
          <a:srgbClr val="FFFFFF"/>
        </a:lt2>
        <a:accent1>
          <a:srgbClr val="FF33CC"/>
        </a:accent1>
        <a:accent2>
          <a:srgbClr val="CC0099"/>
        </a:accent2>
        <a:accent3>
          <a:srgbClr val="ACAAAC"/>
        </a:accent3>
        <a:accent4>
          <a:srgbClr val="DAC3DA"/>
        </a:accent4>
        <a:accent5>
          <a:srgbClr val="FFADE2"/>
        </a:accent5>
        <a:accent6>
          <a:srgbClr val="B9008A"/>
        </a:accent6>
        <a:hlink>
          <a:srgbClr val="99009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ns 9">
        <a:dk1>
          <a:srgbClr val="4D4D93"/>
        </a:dk1>
        <a:lt1>
          <a:srgbClr val="CCECFF"/>
        </a:lt1>
        <a:dk2>
          <a:srgbClr val="00003E"/>
        </a:dk2>
        <a:lt2>
          <a:srgbClr val="FFFFFF"/>
        </a:lt2>
        <a:accent1>
          <a:srgbClr val="66CCFF"/>
        </a:accent1>
        <a:accent2>
          <a:srgbClr val="00FFFF"/>
        </a:accent2>
        <a:accent3>
          <a:srgbClr val="AAAAAF"/>
        </a:accent3>
        <a:accent4>
          <a:srgbClr val="AEC9DA"/>
        </a:accent4>
        <a:accent5>
          <a:srgbClr val="B8E2FF"/>
        </a:accent5>
        <a:accent6>
          <a:srgbClr val="00E7E7"/>
        </a:accent6>
        <a:hlink>
          <a:srgbClr val="6699FF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Designs\FANS.POT</Template>
  <TotalTime>191</TotalTime>
  <Words>225</Words>
  <Application>Microsoft Office PowerPoint</Application>
  <PresentationFormat>On-screen Show (4:3)</PresentationFormat>
  <Paragraphs>58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Times New Roman</vt:lpstr>
      <vt:lpstr>Arial</vt:lpstr>
      <vt:lpstr>Monotype Sorts</vt:lpstr>
      <vt:lpstr>Fans</vt:lpstr>
      <vt:lpstr>Microsoft PowerPoint Slide</vt:lpstr>
      <vt:lpstr>Industrial/Organizational Psychology</vt:lpstr>
      <vt:lpstr>PowerPoint Presentation</vt:lpstr>
      <vt:lpstr>PowerPoint Presentation</vt:lpstr>
      <vt:lpstr>The Scientist-Practitioner Model</vt:lpstr>
      <vt:lpstr>PowerPoint Presentation</vt:lpstr>
      <vt:lpstr>PowerPoint Presentation</vt:lpstr>
      <vt:lpstr>The “Founding Fathers”</vt:lpstr>
      <vt:lpstr>World War I (1917-1918)</vt:lpstr>
      <vt:lpstr>Between the Wars  (1919-1940)</vt:lpstr>
      <vt:lpstr>World War II (1941-1945)</vt:lpstr>
      <vt:lpstr>Government Intervention (1964-Present)</vt:lpstr>
      <vt:lpstr>Government Intervention (1964- Present)</vt:lpstr>
      <vt:lpstr>PowerPoint Presentation</vt:lpstr>
      <vt:lpstr>Major Influences</vt:lpstr>
    </vt:vector>
  </TitlesOfParts>
  <Company>fbi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Industrial/Organizational Psychology</dc:title>
  <dc:creator>fbi</dc:creator>
  <cp:lastModifiedBy>Kerrie Baker</cp:lastModifiedBy>
  <cp:revision>20</cp:revision>
  <dcterms:created xsi:type="dcterms:W3CDTF">2001-01-03T21:11:17Z</dcterms:created>
  <dcterms:modified xsi:type="dcterms:W3CDTF">2016-10-05T12:38:26Z</dcterms:modified>
</cp:coreProperties>
</file>